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43"/>
  </p:notesMasterIdLst>
  <p:handoutMasterIdLst>
    <p:handoutMasterId r:id="rId4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97" r:id="rId13"/>
    <p:sldId id="298" r:id="rId14"/>
    <p:sldId id="267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91" r:id="rId26"/>
    <p:sldId id="292" r:id="rId27"/>
    <p:sldId id="293" r:id="rId28"/>
    <p:sldId id="294" r:id="rId29"/>
    <p:sldId id="295" r:id="rId30"/>
    <p:sldId id="299" r:id="rId31"/>
    <p:sldId id="268" r:id="rId32"/>
    <p:sldId id="269" r:id="rId33"/>
    <p:sldId id="270" r:id="rId34"/>
    <p:sldId id="271" r:id="rId35"/>
    <p:sldId id="272" r:id="rId36"/>
    <p:sldId id="273" r:id="rId37"/>
    <p:sldId id="274" r:id="rId38"/>
    <p:sldId id="275" r:id="rId39"/>
    <p:sldId id="276" r:id="rId40"/>
    <p:sldId id="277" r:id="rId41"/>
    <p:sldId id="296" r:id="rId4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0" autoAdjust="0"/>
    <p:restoredTop sz="94624" autoAdjust="0"/>
  </p:normalViewPr>
  <p:slideViewPr>
    <p:cSldViewPr>
      <p:cViewPr varScale="1">
        <p:scale>
          <a:sx n="69" d="100"/>
          <a:sy n="69" d="100"/>
        </p:scale>
        <p:origin x="141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116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116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219994E0-E5BD-46EB-BD43-9FAF5FE0F53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6372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105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05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05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105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659C8752-5165-429D-963B-3ECF7B5386D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5341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B582FC-01C3-4F11-8DAB-61BA73FF53A5}" type="slidenum">
              <a:rPr lang="ru-RU"/>
              <a:pPr/>
              <a:t>1</a:t>
            </a:fld>
            <a:endParaRPr lang="ru-RU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E67C4B-F4BE-43A3-AD76-283A77A105FA}" type="slidenum">
              <a:rPr lang="ru-RU"/>
              <a:pPr/>
              <a:t>10</a:t>
            </a:fld>
            <a:endParaRPr lang="ru-RU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324F33-53AD-41BD-81E5-24B6BE86B4D0}" type="slidenum">
              <a:rPr lang="ru-RU"/>
              <a:pPr/>
              <a:t>11</a:t>
            </a:fld>
            <a:endParaRPr lang="ru-RU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AD8118-DDE8-4508-A4D4-FAFDB65319ED}" type="slidenum">
              <a:rPr lang="ru-RU"/>
              <a:pPr/>
              <a:t>12</a:t>
            </a:fld>
            <a:endParaRPr lang="ru-RU"/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0C8DF4-2770-49B9-A36A-431E03B65EAD}" type="slidenum">
              <a:rPr lang="ru-RU"/>
              <a:pPr/>
              <a:t>13</a:t>
            </a:fld>
            <a:endParaRPr lang="ru-RU"/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1DD80D-09A6-475D-AE39-0186565D99B0}" type="slidenum">
              <a:rPr lang="ru-RU"/>
              <a:pPr/>
              <a:t>14</a:t>
            </a:fld>
            <a:endParaRPr lang="ru-RU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7DC5BC-F6CA-4B98-AFF4-77681D853F4D}" type="slidenum">
              <a:rPr lang="ru-RU"/>
              <a:pPr/>
              <a:t>15</a:t>
            </a:fld>
            <a:endParaRPr lang="ru-RU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A28D98-1592-4D90-B790-98A2CC89C704}" type="slidenum">
              <a:rPr lang="ru-RU"/>
              <a:pPr/>
              <a:t>16</a:t>
            </a:fld>
            <a:endParaRPr lang="ru-RU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1C9B43-CC42-49DF-AD79-D6438EE814FC}" type="slidenum">
              <a:rPr lang="ru-RU"/>
              <a:pPr/>
              <a:t>17</a:t>
            </a:fld>
            <a:endParaRPr lang="ru-RU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E06700-63D1-4D31-9219-CFED5DC9E0A6}" type="slidenum">
              <a:rPr lang="ru-RU"/>
              <a:pPr/>
              <a:t>18</a:t>
            </a:fld>
            <a:endParaRPr lang="ru-RU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A4A72C-5EBF-4944-BFB1-7AB5107D0233}" type="slidenum">
              <a:rPr lang="ru-RU"/>
              <a:pPr/>
              <a:t>19</a:t>
            </a:fld>
            <a:endParaRPr lang="ru-RU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AF4C6F-AFD9-4115-B753-615F01CC5309}" type="slidenum">
              <a:rPr lang="ru-RU"/>
              <a:pPr/>
              <a:t>2</a:t>
            </a:fld>
            <a:endParaRPr lang="ru-RU"/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483B2A-9042-4020-84FF-9E49AFC5B0D7}" type="slidenum">
              <a:rPr lang="ru-RU"/>
              <a:pPr/>
              <a:t>20</a:t>
            </a:fld>
            <a:endParaRPr lang="ru-RU"/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A264F6-6FAE-4786-B13C-0602D161AD6D}" type="slidenum">
              <a:rPr lang="ru-RU"/>
              <a:pPr/>
              <a:t>21</a:t>
            </a:fld>
            <a:endParaRPr lang="ru-RU"/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CCCFC7-3556-4F4B-B3C4-784EF08131F4}" type="slidenum">
              <a:rPr lang="ru-RU"/>
              <a:pPr/>
              <a:t>22</a:t>
            </a:fld>
            <a:endParaRPr lang="ru-RU"/>
          </a:p>
        </p:txBody>
      </p:sp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9A035A-CA88-41AE-A49A-06BC94216B8C}" type="slidenum">
              <a:rPr lang="ru-RU"/>
              <a:pPr/>
              <a:t>23</a:t>
            </a:fld>
            <a:endParaRPr lang="ru-RU"/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AD0E7C-6CC9-49A6-BE2A-0EADC43E2490}" type="slidenum">
              <a:rPr lang="ru-RU"/>
              <a:pPr/>
              <a:t>24</a:t>
            </a:fld>
            <a:endParaRPr lang="ru-RU"/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66BCB8-B482-4E35-932E-F8E124249A54}" type="slidenum">
              <a:rPr lang="ru-RU"/>
              <a:pPr/>
              <a:t>25</a:t>
            </a:fld>
            <a:endParaRPr lang="ru-RU"/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2606AC-342C-435B-A6AB-C573A42DE219}" type="slidenum">
              <a:rPr lang="ru-RU"/>
              <a:pPr/>
              <a:t>26</a:t>
            </a:fld>
            <a:endParaRPr lang="ru-RU"/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71A9AB-C615-4D28-8A60-78B86B26587E}" type="slidenum">
              <a:rPr lang="ru-RU"/>
              <a:pPr/>
              <a:t>27</a:t>
            </a:fld>
            <a:endParaRPr lang="ru-RU"/>
          </a:p>
        </p:txBody>
      </p:sp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9CD824-FF27-498A-8183-203D1B564BF5}" type="slidenum">
              <a:rPr lang="ru-RU"/>
              <a:pPr/>
              <a:t>28</a:t>
            </a:fld>
            <a:endParaRPr lang="ru-RU"/>
          </a:p>
        </p:txBody>
      </p:sp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A484E9-99EB-401D-873E-F493E90B1998}" type="slidenum">
              <a:rPr lang="ru-RU"/>
              <a:pPr/>
              <a:t>29</a:t>
            </a:fld>
            <a:endParaRPr lang="ru-RU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DB7856-2123-42D0-BDBE-C2A75753A0C1}" type="slidenum">
              <a:rPr lang="ru-RU"/>
              <a:pPr/>
              <a:t>3</a:t>
            </a:fld>
            <a:endParaRPr lang="ru-RU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130FB0-23C1-4CBC-955D-0FE3E2FB2E92}" type="slidenum">
              <a:rPr lang="ru-RU"/>
              <a:pPr/>
              <a:t>30</a:t>
            </a:fld>
            <a:endParaRPr lang="ru-RU"/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FD7110-87A5-4F75-A2B6-585EC1E04A20}" type="slidenum">
              <a:rPr lang="ru-RU"/>
              <a:pPr/>
              <a:t>31</a:t>
            </a:fld>
            <a:endParaRPr lang="ru-RU"/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36659F-C08E-4A02-A6D1-3DFF0188D06B}" type="slidenum">
              <a:rPr lang="ru-RU"/>
              <a:pPr/>
              <a:t>32</a:t>
            </a:fld>
            <a:endParaRPr lang="ru-RU"/>
          </a:p>
        </p:txBody>
      </p:sp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E36141-2A61-494C-83AD-BBC4FC0553D4}" type="slidenum">
              <a:rPr lang="ru-RU"/>
              <a:pPr/>
              <a:t>33</a:t>
            </a:fld>
            <a:endParaRPr lang="ru-RU"/>
          </a:p>
        </p:txBody>
      </p:sp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512F8A-5DC3-48A9-9497-B16D91DE2A98}" type="slidenum">
              <a:rPr lang="ru-RU"/>
              <a:pPr/>
              <a:t>34</a:t>
            </a:fld>
            <a:endParaRPr lang="ru-RU"/>
          </a:p>
        </p:txBody>
      </p:sp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949B06-9987-4B49-AC73-C24715C1F6AD}" type="slidenum">
              <a:rPr lang="ru-RU"/>
              <a:pPr/>
              <a:t>35</a:t>
            </a:fld>
            <a:endParaRPr lang="ru-RU"/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481EFF-C949-4465-B886-FFB24B271265}" type="slidenum">
              <a:rPr lang="ru-RU"/>
              <a:pPr/>
              <a:t>36</a:t>
            </a:fld>
            <a:endParaRPr lang="ru-RU"/>
          </a:p>
        </p:txBody>
      </p:sp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71D465-3AAE-4CAB-8007-67276E801574}" type="slidenum">
              <a:rPr lang="ru-RU"/>
              <a:pPr/>
              <a:t>37</a:t>
            </a:fld>
            <a:endParaRPr lang="ru-RU"/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24842D-52B8-4D6A-AE97-DF50DF562418}" type="slidenum">
              <a:rPr lang="ru-RU"/>
              <a:pPr/>
              <a:t>38</a:t>
            </a:fld>
            <a:endParaRPr lang="ru-RU"/>
          </a:p>
        </p:txBody>
      </p:sp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370A6F-E01B-45CA-93D4-77CC8660D759}" type="slidenum">
              <a:rPr lang="ru-RU"/>
              <a:pPr/>
              <a:t>39</a:t>
            </a:fld>
            <a:endParaRPr lang="ru-RU"/>
          </a:p>
        </p:txBody>
      </p:sp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31098C-B925-4752-8496-E97003D391FF}" type="slidenum">
              <a:rPr lang="ru-RU"/>
              <a:pPr/>
              <a:t>4</a:t>
            </a:fld>
            <a:endParaRPr lang="ru-RU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FBF3A2-AEBC-40B6-963C-087B3DE009D7}" type="slidenum">
              <a:rPr lang="ru-RU"/>
              <a:pPr/>
              <a:t>40</a:t>
            </a:fld>
            <a:endParaRPr lang="ru-RU"/>
          </a:p>
        </p:txBody>
      </p:sp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82D78E-8EEE-417A-90A5-09FF43029319}" type="slidenum">
              <a:rPr lang="ru-RU"/>
              <a:pPr/>
              <a:t>41</a:t>
            </a:fld>
            <a:endParaRPr lang="ru-RU"/>
          </a:p>
        </p:txBody>
      </p:sp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A9E935-C87F-404A-B977-CA92BEB34623}" type="slidenum">
              <a:rPr lang="ru-RU"/>
              <a:pPr/>
              <a:t>5</a:t>
            </a:fld>
            <a:endParaRPr lang="ru-RU"/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DD8E16-84BC-47EF-89F7-97FDFD369011}" type="slidenum">
              <a:rPr lang="ru-RU"/>
              <a:pPr/>
              <a:t>6</a:t>
            </a:fld>
            <a:endParaRPr lang="ru-RU"/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7FF743-051F-45EA-AEBE-0E51F7C5D590}" type="slidenum">
              <a:rPr lang="ru-RU"/>
              <a:pPr/>
              <a:t>7</a:t>
            </a:fld>
            <a:endParaRPr lang="ru-RU"/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3D4AA6-FA0D-4F9E-8569-29F37E8FA17E}" type="slidenum">
              <a:rPr lang="ru-RU"/>
              <a:pPr/>
              <a:t>8</a:t>
            </a:fld>
            <a:endParaRPr lang="ru-RU"/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8574B2-FB6F-4568-9FA1-7C1CC043BC90}" type="slidenum">
              <a:rPr lang="ru-RU"/>
              <a:pPr/>
              <a:t>9</a:t>
            </a:fld>
            <a:endParaRPr lang="ru-RU"/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1FC410E-0937-414C-95C0-3BF30C3B352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autoRev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44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</p:cBhvr>
                                      <p:to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/>
      <p:bldP spid="59394" grpId="1"/>
      <p:bldP spid="59394" grpId="2"/>
      <p:bldP spid="59395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3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939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939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395" grpId="1" build="allAtOnce">
        <p:tmplLst>
          <p:tmpl lvl="1">
            <p:tnLst>
              <p:par>
                <p:cTn presetID="23" presetClass="exit" presetSubtype="32" fill="hold" nodeType="withEffect">
                  <p:stCondLst>
                    <p:cond delay="0"/>
                  </p:stCondLst>
                  <p:childTnLst>
                    <p:anim calcmode="lin" valueType="num">
                      <p:cBhvr>
                        <p:cTn dur="500" fill="hold"/>
                        <p:tgtEl>
                          <p:spTgt spid="5939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ppt_w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939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ppt_h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593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DD3F95-EC02-47CB-B98B-0E086E22886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966774"/>
      </p:ext>
    </p:extLst>
  </p:cSld>
  <p:clrMapOvr>
    <a:masterClrMapping/>
  </p:clrMapOvr>
  <p:transition spd="slow">
    <p:wheel spokes="3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6B3D3A-38F1-4DE3-B05B-96DD2FC862D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408786"/>
      </p:ext>
    </p:extLst>
  </p:cSld>
  <p:clrMapOvr>
    <a:masterClrMapping/>
  </p:clrMapOvr>
  <p:transition spd="slow">
    <p:wheel spokes="3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391B6C-51B7-4A8C-9A94-59351BB4307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368010"/>
      </p:ext>
    </p:extLst>
  </p:cSld>
  <p:clrMapOvr>
    <a:masterClrMapping/>
  </p:clrMapOvr>
  <p:transition spd="slow">
    <p:wheel spokes="3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9D4799-3A4D-43B3-B540-47ECA6303A5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4710214"/>
      </p:ext>
    </p:extLst>
  </p:cSld>
  <p:clrMapOvr>
    <a:masterClrMapping/>
  </p:clrMapOvr>
  <p:transition spd="slow">
    <p:wheel spokes="3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99A5A4-0146-487B-8E17-E112C23C2A4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998975"/>
      </p:ext>
    </p:extLst>
  </p:cSld>
  <p:clrMapOvr>
    <a:masterClrMapping/>
  </p:clrMapOvr>
  <p:transition spd="slow">
    <p:wheel spokes="3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3F1D94-2B6D-4854-A5CE-A2CB174D013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5410082"/>
      </p:ext>
    </p:extLst>
  </p:cSld>
  <p:clrMapOvr>
    <a:masterClrMapping/>
  </p:clrMapOvr>
  <p:transition spd="slow">
    <p:wheel spokes="3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A75DBC-4B03-4523-A6B2-DB9B16FE79E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342623"/>
      </p:ext>
    </p:extLst>
  </p:cSld>
  <p:clrMapOvr>
    <a:masterClrMapping/>
  </p:clrMapOvr>
  <p:transition spd="slow">
    <p:wheel spokes="3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989454-060E-4B12-80F6-D4EA1A7EB25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5986630"/>
      </p:ext>
    </p:extLst>
  </p:cSld>
  <p:clrMapOvr>
    <a:masterClrMapping/>
  </p:clrMapOvr>
  <p:transition spd="slow">
    <p:wheel spokes="3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06C06B-8223-4B3C-AB7E-CEEB1A43F2F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999011"/>
      </p:ext>
    </p:extLst>
  </p:cSld>
  <p:clrMapOvr>
    <a:masterClrMapping/>
  </p:clrMapOvr>
  <p:transition spd="slow">
    <p:wheel spokes="3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6B5DAD-FCFE-4FAD-AAED-A57649BDB81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736825"/>
      </p:ext>
    </p:extLst>
  </p:cSld>
  <p:clrMapOvr>
    <a:masterClrMapping/>
  </p:clrMapOvr>
  <p:transition spd="slow">
    <p:wheel spokes="3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0E215046-6E79-4309-80CA-78F7FBC03E18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autoRev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44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</p:cBhvr>
                                      <p:to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/>
      <p:bldP spid="58370" grpId="1"/>
      <p:bldP spid="58370" grpId="2"/>
      <p:bldP spid="58371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3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837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837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3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837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837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3" presetClass="entr" presetSubtype="16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3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837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837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3" presetClass="entr" presetSubtype="16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3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837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837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3" presetClass="entr" presetSubtype="16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3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837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837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8371" grpId="1" build="allAtOnce">
        <p:tmplLst>
          <p:tmpl lvl="1">
            <p:tnLst>
              <p:par>
                <p:cTn presetID="23" presetClass="exit" presetSubtype="32" fill="hold" nodeType="withEffect">
                  <p:stCondLst>
                    <p:cond delay="0"/>
                  </p:stCondLst>
                  <p:childTnLst>
                    <p:anim calcmode="lin" valueType="num">
                      <p:cBhvr>
                        <p:cTn dur="500" fill="hold"/>
                        <p:tgtEl>
                          <p:spTgt spid="5837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ppt_w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837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ppt_h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583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23" presetClass="exit" presetSubtype="32" fill="hold" nodeType="withEffect">
                  <p:stCondLst>
                    <p:cond delay="0"/>
                  </p:stCondLst>
                  <p:childTnLst>
                    <p:anim calcmode="lin" valueType="num">
                      <p:cBhvr>
                        <p:cTn dur="500" fill="hold"/>
                        <p:tgtEl>
                          <p:spTgt spid="5837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ppt_w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837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ppt_h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583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23" presetClass="exit" presetSubtype="32" fill="hold" nodeType="withEffect">
                  <p:stCondLst>
                    <p:cond delay="0"/>
                  </p:stCondLst>
                  <p:childTnLst>
                    <p:anim calcmode="lin" valueType="num">
                      <p:cBhvr>
                        <p:cTn dur="500" fill="hold"/>
                        <p:tgtEl>
                          <p:spTgt spid="5837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ppt_w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837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ppt_h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583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23" presetClass="exit" presetSubtype="32" fill="hold" nodeType="withEffect">
                  <p:stCondLst>
                    <p:cond delay="0"/>
                  </p:stCondLst>
                  <p:childTnLst>
                    <p:anim calcmode="lin" valueType="num">
                      <p:cBhvr>
                        <p:cTn dur="500" fill="hold"/>
                        <p:tgtEl>
                          <p:spTgt spid="5837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ppt_w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837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ppt_h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583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23" presetClass="exit" presetSubtype="32" fill="hold" nodeType="withEffect">
                  <p:stCondLst>
                    <p:cond delay="0"/>
                  </p:stCondLst>
                  <p:childTnLst>
                    <p:anim calcmode="lin" valueType="num">
                      <p:cBhvr>
                        <p:cTn dur="500" fill="hold"/>
                        <p:tgtEl>
                          <p:spTgt spid="5837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ppt_w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837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ppt_h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583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3;&#1072;&#1083;&#1080;&#1085;&#1072;\Documents\Novogodnyaya-pesnya-Zimnyaya-Skazka(muzofon.com).mp3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95513" y="692150"/>
            <a:ext cx="5305425" cy="855663"/>
          </a:xfrm>
        </p:spPr>
        <p:txBody>
          <a:bodyPr/>
          <a:lstStyle/>
          <a:p>
            <a:r>
              <a:rPr lang="ru-RU"/>
              <a:t>Дикие животные зимой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16238" y="6092825"/>
            <a:ext cx="3600450" cy="5762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200" dirty="0"/>
              <a:t>Подготовил </a:t>
            </a:r>
          </a:p>
          <a:p>
            <a:pPr>
              <a:lnSpc>
                <a:spcPct val="80000"/>
              </a:lnSpc>
            </a:pPr>
            <a:r>
              <a:rPr lang="ru-RU" sz="1200"/>
              <a:t>воспитатель </a:t>
            </a:r>
            <a:r>
              <a:rPr lang="ru-RU" sz="1200" smtClean="0"/>
              <a:t>высшей </a:t>
            </a:r>
            <a:r>
              <a:rPr lang="ru-RU" sz="1200" dirty="0"/>
              <a:t>квалификационной </a:t>
            </a:r>
            <a:r>
              <a:rPr lang="ru-RU" sz="1200" dirty="0" smtClean="0"/>
              <a:t>категории</a:t>
            </a:r>
            <a:endParaRPr lang="ru-RU" sz="1200" dirty="0"/>
          </a:p>
          <a:p>
            <a:pPr>
              <a:lnSpc>
                <a:spcPct val="80000"/>
              </a:lnSpc>
            </a:pPr>
            <a:r>
              <a:rPr lang="ru-RU" sz="1200" dirty="0" smtClean="0"/>
              <a:t>Дудина Г.П.</a:t>
            </a:r>
            <a:endParaRPr lang="ru-RU" sz="1200" dirty="0"/>
          </a:p>
        </p:txBody>
      </p:sp>
      <p:pic>
        <p:nvPicPr>
          <p:cNvPr id="2055" name="Picture 7" descr="1170882793_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429000"/>
            <a:ext cx="2555875" cy="1843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Belk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3429000"/>
            <a:ext cx="2266950" cy="184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i_659_funny-animals-0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5373688"/>
            <a:ext cx="2663825" cy="148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150442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5338763"/>
            <a:ext cx="2436813" cy="151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48c2a12152f53445ad50217ea6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3429000"/>
            <a:ext cx="3803650" cy="264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15" descr="1293629437_x2dyjy4kqt3r6xh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268413"/>
            <a:ext cx="27432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17" descr="1275065715_96520303_1-250-127506571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341438"/>
            <a:ext cx="3024188" cy="2001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7" name="Picture 19" descr="102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1700213"/>
            <a:ext cx="2509838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7589" name="Picture 5" descr="69129307_1294822059_67212077_0_7d086_f68f5401_XL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8613" name="Picture 5" descr="0_7d0be_6e0117fc_X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3" name="Picture 5" descr="post146546_img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6038"/>
            <a:ext cx="8988425" cy="681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91513" cy="1752600"/>
          </a:xfrm>
        </p:spPr>
        <p:txBody>
          <a:bodyPr/>
          <a:lstStyle/>
          <a:p>
            <a:r>
              <a:rPr lang="ru-RU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Совершим прогулку в зимний лес.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ru-RU" b="1">
              <a:solidFill>
                <a:srgbClr val="000099"/>
              </a:solidFill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ru-RU" b="1">
              <a:solidFill>
                <a:srgbClr val="000099"/>
              </a:solidFill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3600" b="1">
                <a:solidFill>
                  <a:srgbClr val="000099"/>
                </a:solidFill>
              </a:rPr>
              <a:t>Звери очень пугливы, и поэтому в лесу нужно вести себя осторожно.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3600">
              <a:solidFill>
                <a:srgbClr val="000099"/>
              </a:solidFill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3600" b="1">
                <a:solidFill>
                  <a:srgbClr val="000099"/>
                </a:solidFill>
              </a:rPr>
              <a:t>Зимой в лесу холодно, голодно.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2170113" cy="384175"/>
          </a:xfrm>
        </p:spPr>
        <p:txBody>
          <a:bodyPr/>
          <a:lstStyle/>
          <a:p>
            <a:endParaRPr lang="ru-RU" sz="4000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3800" y="404813"/>
            <a:ext cx="3816350" cy="6192837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/>
              <a:t>Посмотрите, какой красивый лес!</a:t>
            </a:r>
          </a:p>
          <a:p>
            <a:pPr algn="ctr">
              <a:buFont typeface="Wingdings" pitchFamily="2" charset="2"/>
              <a:buNone/>
            </a:pPr>
            <a:r>
              <a:rPr lang="ru-RU"/>
              <a:t>Все засыпано снегом.</a:t>
            </a:r>
          </a:p>
          <a:p>
            <a:pPr algn="ctr">
              <a:buFont typeface="Wingdings" pitchFamily="2" charset="2"/>
              <a:buNone/>
            </a:pPr>
            <a:r>
              <a:rPr lang="ru-RU"/>
              <a:t>Лес как будто спит под пуховым одеялом.</a:t>
            </a:r>
          </a:p>
          <a:p>
            <a:pPr algn="ctr">
              <a:buFont typeface="Wingdings" pitchFamily="2" charset="2"/>
              <a:buNone/>
            </a:pPr>
            <a:r>
              <a:rPr lang="ru-RU"/>
              <a:t>Может быть, в лесу никого нет?</a:t>
            </a:r>
          </a:p>
          <a:p>
            <a:pPr algn="ctr">
              <a:buFont typeface="Wingdings" pitchFamily="2" charset="2"/>
              <a:buNone/>
            </a:pPr>
            <a:r>
              <a:rPr lang="ru-RU"/>
              <a:t>Исчезли все звери и птицы?</a:t>
            </a:r>
          </a:p>
        </p:txBody>
      </p:sp>
      <p:pic>
        <p:nvPicPr>
          <p:cNvPr id="106503" name="Picture 7" descr="pict16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33375"/>
            <a:ext cx="4725987" cy="630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6275388" cy="239713"/>
          </a:xfrm>
        </p:spPr>
        <p:txBody>
          <a:bodyPr/>
          <a:lstStyle/>
          <a:p>
            <a:pPr algn="l"/>
            <a:endParaRPr lang="ru-RU" sz="3200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08050"/>
            <a:ext cx="4321175" cy="475297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ru-RU" sz="2400"/>
          </a:p>
          <a:p>
            <a:pPr>
              <a:buFont typeface="Wingdings" pitchFamily="2" charset="2"/>
              <a:buNone/>
            </a:pPr>
            <a:r>
              <a:rPr lang="ru-RU" sz="2400"/>
              <a:t>    Ребята, посмотрите, нас в лесу встречает Старичок-Лесовичок.</a:t>
            </a:r>
          </a:p>
          <a:p>
            <a:pPr>
              <a:buFont typeface="Wingdings" pitchFamily="2" charset="2"/>
              <a:buNone/>
            </a:pPr>
            <a:endParaRPr lang="ru-RU" sz="2400"/>
          </a:p>
          <a:p>
            <a:pPr>
              <a:buFont typeface="Wingdings" pitchFamily="2" charset="2"/>
              <a:buNone/>
            </a:pPr>
            <a:endParaRPr lang="ru-RU" sz="2400"/>
          </a:p>
          <a:p>
            <a:pPr>
              <a:buFont typeface="Wingdings" pitchFamily="2" charset="2"/>
              <a:buNone/>
            </a:pPr>
            <a:endParaRPr lang="ru-RU" sz="2400"/>
          </a:p>
          <a:p>
            <a:pPr>
              <a:buFont typeface="Wingdings" pitchFamily="2" charset="2"/>
              <a:buNone/>
            </a:pPr>
            <a:r>
              <a:rPr lang="ru-RU" sz="2400"/>
              <a:t>   И он нам хочет рассказать, как можно отыскать лесных зверей.</a:t>
            </a:r>
          </a:p>
        </p:txBody>
      </p:sp>
      <p:pic>
        <p:nvPicPr>
          <p:cNvPr id="69639" name="Picture 7" descr="929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549275"/>
            <a:ext cx="4645025" cy="583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5" name="Picture 7" descr="6518_orig_siz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Смотрите, вот чьи-то следы…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3973" name="Picture 5" descr="img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557338"/>
            <a:ext cx="7416800" cy="4948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000" name="Picture 8" descr="6518_orig_siz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Это пробежала лиса!</a:t>
            </a:r>
          </a:p>
        </p:txBody>
      </p:sp>
      <p:pic>
        <p:nvPicPr>
          <p:cNvPr id="84998" name="Picture 6" descr="beb6f7bbc04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6013" y="1557338"/>
            <a:ext cx="6769100" cy="4752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23" name="Picture 7" descr="Svetdienai-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8350" y="0"/>
            <a:ext cx="2746375" cy="123825"/>
          </a:xfrm>
        </p:spPr>
        <p:txBody>
          <a:bodyPr/>
          <a:lstStyle/>
          <a:p>
            <a:endParaRPr lang="ru-RU" sz="4000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188913"/>
            <a:ext cx="8640763" cy="611981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/>
              <a:t>У лисички шерсть золотистая, на груди жилет, а на шее белый галстук.</a:t>
            </a:r>
          </a:p>
          <a:p>
            <a:pPr>
              <a:buFont typeface="Wingdings" pitchFamily="2" charset="2"/>
              <a:buNone/>
            </a:pPr>
            <a:r>
              <a:rPr lang="ru-RU"/>
              <a:t>Не боится она самых трескучих морозов,  так как шуба у нее густая и пушистая.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51" name="Picture 11" descr="29-440279_1319667042_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А вот еще чьи-то следы…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7045" name="Picture 5" descr="img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700213"/>
            <a:ext cx="6265862" cy="469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Это заяц здесь натропил!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16463" y="1700213"/>
            <a:ext cx="4043362" cy="4114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800"/>
              <a:t>Заяц-беляк приспособился к жизни в лесу в зимнее время.</a:t>
            </a:r>
          </a:p>
          <a:p>
            <a:pPr>
              <a:buFont typeface="Wingdings" pitchFamily="2" charset="2"/>
              <a:buNone/>
            </a:pPr>
            <a:r>
              <a:rPr lang="ru-RU" sz="2800"/>
              <a:t>Он к зиме меняет серый мех на белый. </a:t>
            </a:r>
          </a:p>
          <a:p>
            <a:pPr>
              <a:buFont typeface="Wingdings" pitchFamily="2" charset="2"/>
              <a:buNone/>
            </a:pPr>
            <a:r>
              <a:rPr lang="ru-RU" sz="2800"/>
              <a:t>Белая шкурка помогает спрятаться от врагов.</a:t>
            </a:r>
          </a:p>
        </p:txBody>
      </p:sp>
      <p:pic>
        <p:nvPicPr>
          <p:cNvPr id="88069" name="Picture 5" descr="img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700213"/>
            <a:ext cx="4103688" cy="410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7" name="Picture 5" descr="1292833779_1292827147_179928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038"/>
            <a:ext cx="9144000" cy="681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Novogodnyaya-pesnya-Zimnyaya-Skazka(muzofon.com)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0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81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08625" y="620713"/>
            <a:ext cx="3322638" cy="590391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800"/>
              <a:t>Посмотрите, а здесь заяц-русак насторожился.</a:t>
            </a:r>
          </a:p>
          <a:p>
            <a:pPr>
              <a:buFont typeface="Wingdings" pitchFamily="2" charset="2"/>
              <a:buNone/>
            </a:pPr>
            <a:r>
              <a:rPr lang="ru-RU" sz="2800"/>
              <a:t>Ему зимой сложнее спрятаться от врага.</a:t>
            </a:r>
          </a:p>
          <a:p>
            <a:pPr>
              <a:buFont typeface="Wingdings" pitchFamily="2" charset="2"/>
              <a:buNone/>
            </a:pPr>
            <a:r>
              <a:rPr lang="ru-RU" sz="2800"/>
              <a:t>Мех его зимой остается серым, и только большие чуткие уши помогают услышать врага.</a:t>
            </a:r>
          </a:p>
        </p:txBody>
      </p:sp>
      <p:pic>
        <p:nvPicPr>
          <p:cNvPr id="89093" name="Picture 5" descr="1189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49275"/>
            <a:ext cx="5238750" cy="590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9" name="Picture 7" descr="48c2a12152f53445ad50217ea6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А здесь пробежал</a:t>
            </a:r>
            <a:br>
              <a:rPr lang="ru-RU" sz="4000"/>
            </a:br>
            <a:r>
              <a:rPr lang="ru-RU" sz="4000"/>
              <a:t>кабан!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0117" name="Picture 5" descr="img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773238"/>
            <a:ext cx="6624637" cy="458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4365625"/>
            <a:ext cx="8569325" cy="2303463"/>
          </a:xfrm>
        </p:spPr>
        <p:txBody>
          <a:bodyPr/>
          <a:lstStyle/>
          <a:p>
            <a:r>
              <a:rPr lang="ru-RU" sz="3200"/>
              <a:t>Для кабанов наиболее сложное время – зима. Под снегом нелегко искать пищу, еще сложнее ее добывать.</a:t>
            </a:r>
          </a:p>
        </p:txBody>
      </p:sp>
      <p:pic>
        <p:nvPicPr>
          <p:cNvPr id="91140" name="Picture 4" descr="1275065715_96520303_1-250-127506571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3350" y="188913"/>
            <a:ext cx="6048375" cy="43132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А вот от дерева к дереву прошел лось!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4941888"/>
            <a:ext cx="8435975" cy="4256087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000"/>
              <a:t>При небольшом снеге лоси передвигаются легко. 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000"/>
              <a:t>Но когда снега много, ходить им тяжело. Но самое  страшное для лосей, когда поверхность снега после оттепели покрывается твердой ледяной коркой-настом.  Лоси режут ноги об острый, как лезвие ножа, отломанный край. </a:t>
            </a:r>
          </a:p>
        </p:txBody>
      </p:sp>
      <p:pic>
        <p:nvPicPr>
          <p:cNvPr id="92167" name="Picture 7" descr="img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844675"/>
            <a:ext cx="2120900" cy="302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69" name="Picture 9" descr="img3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989138"/>
            <a:ext cx="2058988" cy="273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Лось.</a:t>
            </a:r>
          </a:p>
        </p:txBody>
      </p:sp>
      <p:pic>
        <p:nvPicPr>
          <p:cNvPr id="93188" name="Picture 4" descr="1026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1989138"/>
            <a:ext cx="4752975" cy="41687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3189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5364163" y="2060575"/>
            <a:ext cx="4038600" cy="4114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400"/>
              <a:t>У лося бурая толстая шкура, хотя и не пушистая, надежно защищает от мороза. </a:t>
            </a:r>
          </a:p>
          <a:p>
            <a:pPr>
              <a:buFont typeface="Wingdings" pitchFamily="2" charset="2"/>
              <a:buNone/>
            </a:pPr>
            <a:r>
              <a:rPr lang="ru-RU" sz="2400"/>
              <a:t>Высокие ноги лося белого цвета и совсем незаметны на фоне       белого снега. 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7" name="Picture 7" descr="48c2a12152f53445ad50217ea6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Следы волка похожи на лисьи, только чуть крупнее…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7285" name="Picture 5" descr="img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2276475"/>
            <a:ext cx="3144837" cy="331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Волк</a:t>
            </a:r>
          </a:p>
        </p:txBody>
      </p:sp>
      <p:pic>
        <p:nvPicPr>
          <p:cNvPr id="98308" name="Picture 4" descr="1170882793_20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557338"/>
            <a:ext cx="4537075" cy="4679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831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932363" y="1628775"/>
            <a:ext cx="4038600" cy="4114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000"/>
              <a:t>Волк – очень опасный хищник. </a:t>
            </a:r>
          </a:p>
          <a:p>
            <a:pPr>
              <a:buFont typeface="Wingdings" pitchFamily="2" charset="2"/>
              <a:buNone/>
            </a:pPr>
            <a:r>
              <a:rPr lang="ru-RU" sz="2000"/>
              <a:t>Зимой волки живут стаями. </a:t>
            </a:r>
          </a:p>
          <a:p>
            <a:pPr>
              <a:buFont typeface="Wingdings" pitchFamily="2" charset="2"/>
              <a:buNone/>
            </a:pPr>
            <a:r>
              <a:rPr lang="ru-RU" sz="2000"/>
              <a:t>В стае бывает 10-12 волков.</a:t>
            </a:r>
          </a:p>
          <a:p>
            <a:pPr>
              <a:buFont typeface="Wingdings" pitchFamily="2" charset="2"/>
              <a:buNone/>
            </a:pPr>
            <a:r>
              <a:rPr lang="ru-RU" sz="2000"/>
              <a:t>Стаей рыщут по полям и  ищут добычу. В поисках пищи пробегают очень большие расстояния. </a:t>
            </a:r>
          </a:p>
        </p:txBody>
      </p:sp>
      <p:pic>
        <p:nvPicPr>
          <p:cNvPr id="98312" name="Picture 8" descr="img4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4005263"/>
            <a:ext cx="3529012" cy="228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9" name="Picture 7" descr="753970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А здесь лежат пустые шишки, шелуха.</a:t>
            </a:r>
            <a:br>
              <a:rPr lang="ru-RU" sz="4000"/>
            </a:br>
            <a:r>
              <a:rPr lang="ru-RU" sz="4000"/>
              <a:t>Кто здесь побывал?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0357" name="Picture 5" descr="img4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133600"/>
            <a:ext cx="5545138" cy="415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15888"/>
            <a:ext cx="8229600" cy="1371600"/>
          </a:xfrm>
        </p:spPr>
        <p:txBody>
          <a:bodyPr/>
          <a:lstStyle/>
          <a:p>
            <a:r>
              <a:rPr lang="ru-RU" sz="3200"/>
              <a:t>Такой след оставляет после себя белка.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7338" y="5805488"/>
            <a:ext cx="8856662" cy="2376487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2400"/>
              <a:t>Она искала в шишках семена, которыми питается.</a:t>
            </a:r>
          </a:p>
        </p:txBody>
      </p:sp>
      <p:pic>
        <p:nvPicPr>
          <p:cNvPr id="101381" name="Picture 5" descr="img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052513"/>
            <a:ext cx="4248150" cy="4681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383" name="Picture 7" descr="img4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052513"/>
            <a:ext cx="4176713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/>
              <a:t>А так выглядят беличьи следы на снегу:</a:t>
            </a:r>
            <a:br>
              <a:rPr lang="ru-RU" sz="2800"/>
            </a:br>
            <a:endParaRPr lang="ru-RU" sz="2800"/>
          </a:p>
        </p:txBody>
      </p:sp>
      <p:pic>
        <p:nvPicPr>
          <p:cNvPr id="102404" name="Picture 4" descr="img50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7813" y="1412875"/>
            <a:ext cx="5616575" cy="25193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06" name="Picture 6" descr="img5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4149725"/>
            <a:ext cx="5545137" cy="24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0421" name="Picture 5" descr="de161d8473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4797425"/>
            <a:ext cx="8229600" cy="1371600"/>
          </a:xfrm>
        </p:spPr>
        <p:txBody>
          <a:bodyPr/>
          <a:lstStyle/>
          <a:p>
            <a:r>
              <a:rPr lang="ru-RU" sz="3200"/>
              <a:t>Ребята, Старичок-Лесовичок приготовил вам загадки.</a:t>
            </a:r>
            <a:br>
              <a:rPr lang="ru-RU" sz="3200"/>
            </a:br>
            <a:r>
              <a:rPr lang="ru-RU" sz="3200"/>
              <a:t>Если вы их правильно отгадаете, то на экране появится отгадка.</a:t>
            </a:r>
          </a:p>
        </p:txBody>
      </p:sp>
      <p:pic>
        <p:nvPicPr>
          <p:cNvPr id="107524" name="Picture 4" descr="929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1413" y="188913"/>
            <a:ext cx="4248150" cy="42021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64" name="Picture 8" descr="PicsDeskt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620713"/>
            <a:ext cx="8229600" cy="1371600"/>
          </a:xfrm>
        </p:spPr>
        <p:txBody>
          <a:bodyPr/>
          <a:lstStyle/>
          <a:p>
            <a:endParaRPr lang="ru-RU"/>
          </a:p>
        </p:txBody>
      </p:sp>
      <p:sp>
        <p:nvSpPr>
          <p:cNvPr id="7066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23850" y="2205038"/>
            <a:ext cx="8229600" cy="41148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4000"/>
              <a:t>Рыжая плутовка.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4000"/>
              <a:t>Хитрая, ловкая.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4000"/>
              <a:t>Хвост пушистый.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4000"/>
              <a:t>Мех золотистый.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4000"/>
              <a:t>В лесу живет.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4000"/>
              <a:t>В деревне кур крадет.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685" name="Picture 5" descr="lisi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8" name="Picture 4" descr="PicsDesktop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458788"/>
            <a:ext cx="9144000" cy="7029451"/>
          </a:xfrm>
        </p:spPr>
        <p:txBody>
          <a:bodyPr/>
          <a:lstStyle/>
          <a:p>
            <a:pPr algn="l"/>
            <a:r>
              <a:rPr lang="ru-RU" sz="4000"/>
              <a:t>На овчарку не похож:</a:t>
            </a:r>
            <a:br>
              <a:rPr lang="ru-RU" sz="4000"/>
            </a:br>
            <a:r>
              <a:rPr lang="ru-RU" sz="4000"/>
              <a:t>Что ни зуб, то острый нож!</a:t>
            </a:r>
            <a:br>
              <a:rPr lang="ru-RU" sz="4000"/>
            </a:br>
            <a:r>
              <a:rPr lang="ru-RU" sz="4000"/>
              <a:t/>
            </a:r>
            <a:br>
              <a:rPr lang="ru-RU" sz="4000"/>
            </a:br>
            <a:r>
              <a:rPr lang="ru-RU" sz="4000"/>
              <a:t/>
            </a:r>
            <a:br>
              <a:rPr lang="ru-RU" sz="4000"/>
            </a:br>
            <a:r>
              <a:rPr lang="ru-RU" sz="4000"/>
              <a:t/>
            </a:r>
            <a:br>
              <a:rPr lang="ru-RU" sz="4000"/>
            </a:br>
            <a:r>
              <a:rPr lang="ru-RU" sz="4000"/>
              <a:t/>
            </a:r>
            <a:br>
              <a:rPr lang="ru-RU" sz="4000"/>
            </a:br>
            <a:r>
              <a:rPr lang="ru-RU" sz="4000"/>
              <a:t>Он бежит, оскалив пасть.</a:t>
            </a:r>
            <a:br>
              <a:rPr lang="ru-RU" sz="4000"/>
            </a:br>
            <a:r>
              <a:rPr lang="ru-RU" sz="4000"/>
              <a:t>На овцу готов напасть.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3732" name="Picture 4" descr="1170882793_20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0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6" name="Picture 4" descr="PicsDesktop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341438"/>
            <a:ext cx="8362950" cy="3408362"/>
          </a:xfrm>
        </p:spPr>
        <p:txBody>
          <a:bodyPr/>
          <a:lstStyle/>
          <a:p>
            <a:pPr algn="l"/>
            <a:r>
              <a:rPr lang="ru-RU" sz="4000"/>
              <a:t>Много бед таят леса:</a:t>
            </a:r>
            <a:br>
              <a:rPr lang="ru-RU" sz="4000"/>
            </a:br>
            <a:r>
              <a:rPr lang="ru-RU" sz="4000"/>
              <a:t>Волк, медведь там и лиса.</a:t>
            </a:r>
            <a:br>
              <a:rPr lang="ru-RU" sz="4000"/>
            </a:br>
            <a:r>
              <a:rPr lang="ru-RU" sz="4000"/>
              <a:t/>
            </a:r>
            <a:br>
              <a:rPr lang="ru-RU" sz="4000"/>
            </a:br>
            <a:r>
              <a:rPr lang="ru-RU" sz="4000"/>
              <a:t/>
            </a:r>
            <a:br>
              <a:rPr lang="ru-RU" sz="4000"/>
            </a:br>
            <a:r>
              <a:rPr lang="ru-RU" sz="4000"/>
              <a:t/>
            </a:r>
            <a:br>
              <a:rPr lang="ru-RU" sz="4000"/>
            </a:br>
            <a:r>
              <a:rPr lang="ru-RU" sz="4000"/>
              <a:t/>
            </a:r>
            <a:br>
              <a:rPr lang="ru-RU" sz="4000"/>
            </a:br>
            <a:r>
              <a:rPr lang="ru-RU" sz="4000"/>
              <a:t>Наш зверек живет в тревоге,</a:t>
            </a:r>
            <a:br>
              <a:rPr lang="ru-RU" sz="4000"/>
            </a:br>
            <a:r>
              <a:rPr lang="ru-RU" sz="4000"/>
              <a:t>От беды уносит ноги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5783" name="Picture 7" descr="0a1a3f7f737ef19ee2bcacacb0741c6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Picture 4" descr="PicsDesktop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8686800" cy="5064125"/>
          </a:xfrm>
        </p:spPr>
        <p:txBody>
          <a:bodyPr/>
          <a:lstStyle/>
          <a:p>
            <a:pPr algn="l"/>
            <a:r>
              <a:rPr lang="ru-RU" sz="4000"/>
              <a:t>Кто с высоких темных сосен</a:t>
            </a:r>
            <a:br>
              <a:rPr lang="ru-RU" sz="4000"/>
            </a:br>
            <a:r>
              <a:rPr lang="ru-RU" sz="4000"/>
              <a:t>в ребятишек шишку бросил?</a:t>
            </a:r>
            <a:br>
              <a:rPr lang="ru-RU" sz="4000"/>
            </a:br>
            <a:r>
              <a:rPr lang="ru-RU" sz="4000"/>
              <a:t/>
            </a:r>
            <a:br>
              <a:rPr lang="ru-RU" sz="4000"/>
            </a:br>
            <a:r>
              <a:rPr lang="ru-RU" sz="4000"/>
              <a:t/>
            </a:r>
            <a:br>
              <a:rPr lang="ru-RU" sz="4000"/>
            </a:br>
            <a:r>
              <a:rPr lang="ru-RU" sz="4000"/>
              <a:t/>
            </a:r>
            <a:br>
              <a:rPr lang="ru-RU" sz="4000"/>
            </a:br>
            <a:r>
              <a:rPr lang="ru-RU" sz="4000"/>
              <a:t/>
            </a:r>
            <a:br>
              <a:rPr lang="ru-RU" sz="4000"/>
            </a:br>
            <a:r>
              <a:rPr lang="ru-RU" sz="4000"/>
              <a:t>И в кусты через пенек </a:t>
            </a:r>
            <a:br>
              <a:rPr lang="ru-RU" sz="4000"/>
            </a:br>
            <a:r>
              <a:rPr lang="ru-RU" sz="4000"/>
              <a:t>Промелькнул как огонек?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7828" name="Picture 4" descr="Belka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2" name="Picture 4" descr="PicsDesktop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5175"/>
            <a:ext cx="8075613" cy="5135563"/>
          </a:xfrm>
        </p:spPr>
        <p:txBody>
          <a:bodyPr/>
          <a:lstStyle/>
          <a:p>
            <a:pPr algn="l"/>
            <a:r>
              <a:rPr lang="ru-RU"/>
              <a:t>Хозяин лесной,</a:t>
            </a:r>
            <a:br>
              <a:rPr lang="ru-RU"/>
            </a:br>
            <a:r>
              <a:rPr lang="ru-RU"/>
              <a:t>Просыпается весной.</a:t>
            </a:r>
            <a:br>
              <a:rPr lang="ru-RU"/>
            </a:br>
            <a:r>
              <a:rPr lang="ru-RU"/>
              <a:t/>
            </a:r>
            <a:br>
              <a:rPr lang="ru-RU"/>
            </a:br>
            <a:r>
              <a:rPr lang="ru-RU"/>
              <a:t/>
            </a:r>
            <a:br>
              <a:rPr lang="ru-RU"/>
            </a:br>
            <a:r>
              <a:rPr lang="ru-RU"/>
              <a:t/>
            </a:r>
            <a:br>
              <a:rPr lang="ru-RU"/>
            </a:br>
            <a:r>
              <a:rPr lang="ru-RU"/>
              <a:t>А зимой под вьюжный вой</a:t>
            </a:r>
            <a:br>
              <a:rPr lang="ru-RU"/>
            </a:br>
            <a:r>
              <a:rPr lang="ru-RU"/>
              <a:t>Спит в берлоге снеговой.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45" name="Picture 5" descr="PicsDeskt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9876" name="Picture 4" descr="1504427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9" name="Picture 5" descr="post146546_img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20713"/>
            <a:ext cx="8362950" cy="3192462"/>
          </a:xfrm>
        </p:spPr>
        <p:txBody>
          <a:bodyPr/>
          <a:lstStyle/>
          <a:p>
            <a:r>
              <a:rPr lang="ru-RU" sz="5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Вот и подошла к концу наша прогулка по зимнему лесу.</a:t>
            </a:r>
            <a:br>
              <a:rPr lang="ru-RU" sz="5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endParaRPr lang="ru-RU" sz="54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5949950"/>
            <a:ext cx="8147050" cy="1227138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i="1">
                <a:solidFill>
                  <a:schemeClr val="bg1"/>
                </a:solidFill>
              </a:rPr>
              <a:t>Спасибо за приятную компанию!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2469" name="Picture 5" descr="1260179091_forest0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3493" name="Picture 5" descr="0a313b0949f2e507f853ba8ae5bc720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4517" name="Picture 5" descr="13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5541" name="Picture 5" descr="23349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6565" name="Picture 5" descr="d41d8cd98f00b204e9800998ecf8427e_348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260</TotalTime>
  <Words>390</Words>
  <Application>Microsoft Office PowerPoint</Application>
  <PresentationFormat>Экран (4:3)</PresentationFormat>
  <Paragraphs>105</Paragraphs>
  <Slides>41</Slides>
  <Notes>41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5" baseType="lpstr">
      <vt:lpstr>Arial</vt:lpstr>
      <vt:lpstr>Tahoma</vt:lpstr>
      <vt:lpstr>Wingdings</vt:lpstr>
      <vt:lpstr>Текстура</vt:lpstr>
      <vt:lpstr>Дикие животные зимой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Совершим прогулку в зимний лес.</vt:lpstr>
      <vt:lpstr>Презентация PowerPoint</vt:lpstr>
      <vt:lpstr>Презентация PowerPoint</vt:lpstr>
      <vt:lpstr>Смотрите, вот чьи-то следы…</vt:lpstr>
      <vt:lpstr>Это пробежала лиса!</vt:lpstr>
      <vt:lpstr>Презентация PowerPoint</vt:lpstr>
      <vt:lpstr>А вот еще чьи-то следы…</vt:lpstr>
      <vt:lpstr>Это заяц здесь натропил!</vt:lpstr>
      <vt:lpstr>Презентация PowerPoint</vt:lpstr>
      <vt:lpstr>А здесь пробежал кабан!</vt:lpstr>
      <vt:lpstr>Для кабанов наиболее сложное время – зима. Под снегом нелегко искать пищу, еще сложнее ее добывать.</vt:lpstr>
      <vt:lpstr>А вот от дерева к дереву прошел лось!</vt:lpstr>
      <vt:lpstr>Лось.</vt:lpstr>
      <vt:lpstr>Следы волка похожи на лисьи, только чуть крупнее…</vt:lpstr>
      <vt:lpstr>Волк</vt:lpstr>
      <vt:lpstr>А здесь лежат пустые шишки, шелуха. Кто здесь побывал?</vt:lpstr>
      <vt:lpstr>Такой след оставляет после себя белка.</vt:lpstr>
      <vt:lpstr>А так выглядят беличьи следы на снегу: </vt:lpstr>
      <vt:lpstr>Ребята, Старичок-Лесовичок приготовил вам загадки. Если вы их правильно отгадаете, то на экране появится отгадка.</vt:lpstr>
      <vt:lpstr>Презентация PowerPoint</vt:lpstr>
      <vt:lpstr>Презентация PowerPoint</vt:lpstr>
      <vt:lpstr>На овчарку не похож: Что ни зуб, то острый нож!     Он бежит, оскалив пасть. На овцу готов напасть.</vt:lpstr>
      <vt:lpstr>Презентация PowerPoint</vt:lpstr>
      <vt:lpstr>Много бед таят леса: Волк, медведь там и лиса.     Наш зверек живет в тревоге, От беды уносит ноги</vt:lpstr>
      <vt:lpstr>Презентация PowerPoint</vt:lpstr>
      <vt:lpstr>Кто с высоких темных сосен в ребятишек шишку бросил?     И в кусты через пенек  Промелькнул как огонек?</vt:lpstr>
      <vt:lpstr>Презентация PowerPoint</vt:lpstr>
      <vt:lpstr>Хозяин лесной, Просыпается весной.    А зимой под вьюжный вой Спит в берлоге снеговой.</vt:lpstr>
      <vt:lpstr>Презентация PowerPoint</vt:lpstr>
      <vt:lpstr>Вот и подошла к концу наша прогулка по зимнему лесу.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Дикие животные зимой</dc:title>
  <dc:creator>Admin</dc:creator>
  <cp:lastModifiedBy>Админ</cp:lastModifiedBy>
  <cp:revision>8</cp:revision>
  <dcterms:created xsi:type="dcterms:W3CDTF">2005-01-01T04:25:32Z</dcterms:created>
  <dcterms:modified xsi:type="dcterms:W3CDTF">2019-12-03T15:09:38Z</dcterms:modified>
</cp:coreProperties>
</file>